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6" r:id="rId2"/>
    <p:sldMasterId id="2147483690" r:id="rId3"/>
    <p:sldMasterId id="2147483713" r:id="rId4"/>
  </p:sldMasterIdLst>
  <p:notesMasterIdLst>
    <p:notesMasterId r:id="rId10"/>
  </p:notesMasterIdLst>
  <p:handoutMasterIdLst>
    <p:handoutMasterId r:id="rId11"/>
  </p:handoutMasterIdLst>
  <p:sldIdLst>
    <p:sldId id="507" r:id="rId5"/>
    <p:sldId id="520" r:id="rId6"/>
    <p:sldId id="466" r:id="rId7"/>
    <p:sldId id="510" r:id="rId8"/>
    <p:sldId id="511" r:id="rId9"/>
  </p:sldIdLst>
  <p:sldSz cx="9144000" cy="6858000" type="screen4x3"/>
  <p:notesSz cx="6669088" cy="987266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a-Cornelia Manda" initials="JM" lastIdx="18" clrIdx="0">
    <p:extLst/>
  </p:cmAuthor>
  <p:cmAuthor id="2" name="Sarah Breslin" initials="SB"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1618"/>
    <a:srgbClr val="BF01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1200" autoAdjust="0"/>
  </p:normalViewPr>
  <p:slideViewPr>
    <p:cSldViewPr>
      <p:cViewPr varScale="1">
        <p:scale>
          <a:sx n="90" d="100"/>
          <a:sy n="90" d="100"/>
        </p:scale>
        <p:origin x="1026" y="78"/>
      </p:cViewPr>
      <p:guideLst>
        <p:guide orient="horz" pos="2160"/>
        <p:guide pos="2880"/>
      </p:guideLst>
    </p:cSldViewPr>
  </p:slideViewPr>
  <p:notesTextViewPr>
    <p:cViewPr>
      <p:scale>
        <a:sx n="100" d="100"/>
        <a:sy n="100" d="100"/>
      </p:scale>
      <p:origin x="0" y="0"/>
    </p:cViewPr>
  </p:notesTextViewPr>
  <p:sorterViewPr>
    <p:cViewPr>
      <p:scale>
        <a:sx n="55" d="100"/>
        <a:sy n="5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25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1" y="0"/>
            <a:ext cx="2889250" cy="495300"/>
          </a:xfrm>
          <a:prstGeom prst="rect">
            <a:avLst/>
          </a:prstGeom>
        </p:spPr>
        <p:txBody>
          <a:bodyPr vert="horz" lIns="91440" tIns="45720" rIns="91440" bIns="45720" rtlCol="0"/>
          <a:lstStyle>
            <a:lvl1pPr algn="r">
              <a:defRPr sz="1200"/>
            </a:lvl1pPr>
          </a:lstStyle>
          <a:p>
            <a:fld id="{EF193E2C-5BD7-4561-80E7-8D6150CA8F85}" type="datetimeFigureOut">
              <a:rPr lang="en-GB" smtClean="0"/>
              <a:t>17/01/2018</a:t>
            </a:fld>
            <a:endParaRPr lang="en-GB"/>
          </a:p>
        </p:txBody>
      </p:sp>
      <p:sp>
        <p:nvSpPr>
          <p:cNvPr id="4" name="Footer Placeholder 3"/>
          <p:cNvSpPr>
            <a:spLocks noGrp="1"/>
          </p:cNvSpPr>
          <p:nvPr>
            <p:ph type="ftr" sz="quarter" idx="2"/>
          </p:nvPr>
        </p:nvSpPr>
        <p:spPr>
          <a:xfrm>
            <a:off x="1" y="9377363"/>
            <a:ext cx="288925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1" y="9377363"/>
            <a:ext cx="2889250" cy="495300"/>
          </a:xfrm>
          <a:prstGeom prst="rect">
            <a:avLst/>
          </a:prstGeom>
        </p:spPr>
        <p:txBody>
          <a:bodyPr vert="horz" lIns="91440" tIns="45720" rIns="91440" bIns="45720" rtlCol="0" anchor="b"/>
          <a:lstStyle>
            <a:lvl1pPr algn="r">
              <a:defRPr sz="1200"/>
            </a:lvl1pPr>
          </a:lstStyle>
          <a:p>
            <a:fld id="{B76B25B0-C9D9-4984-8108-1C916B1C3DEC}" type="slidenum">
              <a:rPr lang="en-GB" smtClean="0"/>
              <a:t>‹N›</a:t>
            </a:fld>
            <a:endParaRPr lang="en-GB"/>
          </a:p>
        </p:txBody>
      </p:sp>
    </p:spTree>
    <p:extLst>
      <p:ext uri="{BB962C8B-B14F-4D97-AF65-F5344CB8AC3E}">
        <p14:creationId xmlns:p14="http://schemas.microsoft.com/office/powerpoint/2010/main" val="675205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889938" cy="493633"/>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777607" y="3"/>
            <a:ext cx="2889938" cy="493633"/>
          </a:xfrm>
          <a:prstGeom prst="rect">
            <a:avLst/>
          </a:prstGeom>
        </p:spPr>
        <p:txBody>
          <a:bodyPr vert="horz" lIns="91440" tIns="45720" rIns="91440" bIns="45720" rtlCol="0"/>
          <a:lstStyle>
            <a:lvl1pPr algn="r">
              <a:defRPr sz="1200"/>
            </a:lvl1pPr>
          </a:lstStyle>
          <a:p>
            <a:fld id="{F6076B8C-F011-4CED-99C8-6CB0FC7D3800}" type="datetimeFigureOut">
              <a:rPr lang="de-AT" smtClean="0"/>
              <a:pPr/>
              <a:t>17.01.2018</a:t>
            </a:fld>
            <a:endParaRPr lang="de-AT"/>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9377319"/>
            <a:ext cx="2889938" cy="493633"/>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777607" y="9377319"/>
            <a:ext cx="2889938" cy="493633"/>
          </a:xfrm>
          <a:prstGeom prst="rect">
            <a:avLst/>
          </a:prstGeom>
        </p:spPr>
        <p:txBody>
          <a:bodyPr vert="horz" lIns="91440" tIns="45720" rIns="91440" bIns="45720" rtlCol="0" anchor="b"/>
          <a:lstStyle>
            <a:lvl1pPr algn="r">
              <a:defRPr sz="1200"/>
            </a:lvl1pPr>
          </a:lstStyle>
          <a:p>
            <a:fld id="{4AD43F55-105D-40B0-8323-259B875DF15E}" type="slidenum">
              <a:rPr lang="de-AT" smtClean="0"/>
              <a:pPr/>
              <a:t>‹N›</a:t>
            </a:fld>
            <a:endParaRPr lang="de-AT"/>
          </a:p>
        </p:txBody>
      </p:sp>
    </p:spTree>
    <p:extLst>
      <p:ext uri="{BB962C8B-B14F-4D97-AF65-F5344CB8AC3E}">
        <p14:creationId xmlns:p14="http://schemas.microsoft.com/office/powerpoint/2010/main" val="409349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b="0" baseline="0" dirty="0">
              <a:solidFill>
                <a:srgbClr val="0070C0"/>
              </a:solidFill>
            </a:endParaRPr>
          </a:p>
          <a:p>
            <a:endParaRPr lang="en-GB" sz="1600" b="0" baseline="0" dirty="0">
              <a:solidFill>
                <a:srgbClr val="0070C0"/>
              </a:solidFill>
            </a:endParaRPr>
          </a:p>
          <a:p>
            <a:endParaRPr lang="en-GB" sz="1600" b="0" baseline="0" dirty="0">
              <a:solidFill>
                <a:srgbClr val="0070C0"/>
              </a:solidFill>
            </a:endParaRPr>
          </a:p>
        </p:txBody>
      </p:sp>
      <p:sp>
        <p:nvSpPr>
          <p:cNvPr id="4" name="Slide Number Placeholder 3"/>
          <p:cNvSpPr>
            <a:spLocks noGrp="1"/>
          </p:cNvSpPr>
          <p:nvPr>
            <p:ph type="sldNum" sz="quarter" idx="10"/>
          </p:nvPr>
        </p:nvSpPr>
        <p:spPr/>
        <p:txBody>
          <a:bodyPr/>
          <a:lstStyle/>
          <a:p>
            <a:fld id="{4AD43F55-105D-40B0-8323-259B875DF15E}" type="slidenum">
              <a:rPr lang="de-AT" smtClean="0"/>
              <a:pPr/>
              <a:t>1</a:t>
            </a:fld>
            <a:endParaRPr lang="de-AT"/>
          </a:p>
        </p:txBody>
      </p:sp>
    </p:spTree>
    <p:extLst>
      <p:ext uri="{BB962C8B-B14F-4D97-AF65-F5344CB8AC3E}">
        <p14:creationId xmlns:p14="http://schemas.microsoft.com/office/powerpoint/2010/main" val="2936056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sz="1200" kern="1200" dirty="0">
              <a:solidFill>
                <a:schemeClr val="tx1"/>
              </a:solidFill>
              <a:effectLst/>
              <a:latin typeface="+mn-lt"/>
              <a:ea typeface="+mn-ea"/>
              <a:cs typeface="+mn-cs"/>
            </a:endParaRPr>
          </a:p>
          <a:p>
            <a:endParaRPr lang="fr-FR" dirty="0"/>
          </a:p>
          <a:p>
            <a:endParaRPr lang="fr-FR" dirty="0"/>
          </a:p>
          <a:p>
            <a:endParaRPr lang="fr-FR" dirty="0"/>
          </a:p>
          <a:p>
            <a:endParaRPr lang="de-AT" dirty="0"/>
          </a:p>
        </p:txBody>
      </p:sp>
      <p:sp>
        <p:nvSpPr>
          <p:cNvPr id="4" name="Slide Number Placeholder 3"/>
          <p:cNvSpPr>
            <a:spLocks noGrp="1"/>
          </p:cNvSpPr>
          <p:nvPr>
            <p:ph type="sldNum" sz="quarter" idx="10"/>
          </p:nvPr>
        </p:nvSpPr>
        <p:spPr/>
        <p:txBody>
          <a:bodyPr/>
          <a:lstStyle/>
          <a:p>
            <a:fld id="{4AD43F55-105D-40B0-8323-259B875DF15E}" type="slidenum">
              <a:rPr lang="de-AT" smtClean="0"/>
              <a:pPr/>
              <a:t>3</a:t>
            </a:fld>
            <a:endParaRPr lang="de-AT"/>
          </a:p>
        </p:txBody>
      </p:sp>
    </p:spTree>
    <p:extLst>
      <p:ext uri="{BB962C8B-B14F-4D97-AF65-F5344CB8AC3E}">
        <p14:creationId xmlns:p14="http://schemas.microsoft.com/office/powerpoint/2010/main" val="1132969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4AD43F55-105D-40B0-8323-259B875DF15E}" type="slidenum">
              <a:rPr lang="de-AT" smtClean="0"/>
              <a:pPr/>
              <a:t>5</a:t>
            </a:fld>
            <a:endParaRPr lang="de-AT"/>
          </a:p>
        </p:txBody>
      </p:sp>
    </p:spTree>
    <p:extLst>
      <p:ext uri="{BB962C8B-B14F-4D97-AF65-F5344CB8AC3E}">
        <p14:creationId xmlns:p14="http://schemas.microsoft.com/office/powerpoint/2010/main" val="723063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257496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pPr>
              <a:defRPr/>
            </a:pPr>
            <a:fld id="{16E6451E-26AF-4B21-AADD-EF2A3DD1FC01}" type="slidenum">
              <a:rPr lang="en-US">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10860921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lvl1pPr>
              <a:defRPr/>
            </a:lvl1pPr>
          </a:lstStyle>
          <a:p>
            <a:pPr>
              <a:defRPr/>
            </a:pPr>
            <a:fld id="{BBDF3665-2D10-4335-A67D-5CB841C6CD67}" type="slidenum">
              <a:rPr lang="en-US">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4156447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pPr>
              <a:defRPr/>
            </a:pPr>
            <a:fld id="{6A5ACC06-80A5-49DA-967D-E0C3A2A3D4F5}" type="slidenum">
              <a:rPr lang="en-US" smtClean="0">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4998440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pPr>
              <a:defRPr/>
            </a:pPr>
            <a:fld id="{16E6451E-26AF-4B21-AADD-EF2A3DD1FC01}" type="slidenum">
              <a:rPr lang="en-US">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37122019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59637016-67AF-4C13-B70C-F7090EAAAC59}" type="datetimeFigureOut">
              <a:rPr lang="en-US">
                <a:solidFill>
                  <a:prstClr val="black">
                    <a:tint val="75000"/>
                  </a:prstClr>
                </a:solidFill>
              </a:rPr>
              <a:pPr>
                <a:defRPr/>
              </a:pPr>
              <a:t>1/17/2018</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BDF3665-2D10-4335-A67D-5CB841C6CD67}" type="slidenum">
              <a:rPr lang="en-US">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2814309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solidFill>
                  <a:prstClr val="black">
                    <a:tint val="75000"/>
                  </a:prstClr>
                </a:solidFill>
              </a:rPr>
              <a:pPr/>
              <a:t>1/17/2018</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4273815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lvl1pPr>
              <a:defRPr/>
            </a:lvl1pPr>
          </a:lstStyle>
          <a:p>
            <a:pPr>
              <a:defRPr/>
            </a:pPr>
            <a:fld id="{16E6451E-26AF-4B21-AADD-EF2A3DD1FC01}" type="slidenum">
              <a:rPr lang="en-US">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1758631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59637016-67AF-4C13-B70C-F7090EAAAC59}" type="datetimeFigureOut">
              <a:rPr lang="en-US">
                <a:solidFill>
                  <a:prstClr val="black">
                    <a:tint val="75000"/>
                  </a:prstClr>
                </a:solidFill>
              </a:rPr>
              <a:pPr>
                <a:defRPr/>
              </a:pPr>
              <a:t>1/17/2018</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BDF3665-2D10-4335-A67D-5CB841C6CD67}" type="slidenum">
              <a:rPr lang="en-US">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8625841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solidFill>
                  <a:prstClr val="black">
                    <a:tint val="75000"/>
                  </a:prstClr>
                </a:solidFill>
              </a:rPr>
              <a:pPr/>
              <a:t>1/17/2018</a:t>
            </a:fld>
            <a:endParaRPr lang="en-US">
              <a:solidFill>
                <a:prstClr val="black">
                  <a:tint val="75000"/>
                </a:prstClr>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a:t>
            </a:fld>
            <a:endParaRPr lang="en-US">
              <a:solidFill>
                <a:prstClr val="black">
                  <a:tint val="75000"/>
                </a:prstClr>
              </a:solidFill>
            </a:endParaRPr>
          </a:p>
        </p:txBody>
      </p:sp>
    </p:spTree>
    <p:extLst>
      <p:ext uri="{BB962C8B-B14F-4D97-AF65-F5344CB8AC3E}">
        <p14:creationId xmlns:p14="http://schemas.microsoft.com/office/powerpoint/2010/main" val="3636325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512" cy="792163"/>
          </a:xfrm>
        </p:spPr>
        <p:txBody>
          <a:bodyPr/>
          <a:lstStyle/>
          <a:p>
            <a:r>
              <a:rPr lang="en-US" dirty="0"/>
              <a:t>Click to edit Master title style</a:t>
            </a:r>
          </a:p>
        </p:txBody>
      </p:sp>
      <p:sp>
        <p:nvSpPr>
          <p:cNvPr id="3" name="Content Placeholder 2"/>
          <p:cNvSpPr>
            <a:spLocks noGrp="1"/>
          </p:cNvSpPr>
          <p:nvPr>
            <p:ph idx="1"/>
          </p:nvPr>
        </p:nvSpPr>
        <p:spPr>
          <a:xfrm>
            <a:off x="395288" y="1556792"/>
            <a:ext cx="8291512" cy="410445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780928"/>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1280741"/>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512" cy="792163"/>
          </a:xfrm>
        </p:spPr>
        <p:txBody>
          <a:bodyPr/>
          <a:lstStyle/>
          <a:p>
            <a:r>
              <a:rPr lang="en-US"/>
              <a:t>Click to edit Master title style</a:t>
            </a:r>
          </a:p>
        </p:txBody>
      </p:sp>
      <p:sp>
        <p:nvSpPr>
          <p:cNvPr id="3" name="Content Placeholder 2"/>
          <p:cNvSpPr>
            <a:spLocks noGrp="1"/>
          </p:cNvSpPr>
          <p:nvPr>
            <p:ph sz="half" idx="1"/>
          </p:nvPr>
        </p:nvSpPr>
        <p:spPr>
          <a:xfrm>
            <a:off x="457200" y="1600201"/>
            <a:ext cx="40386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0610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95536" y="620688"/>
            <a:ext cx="8291512" cy="792163"/>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4863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48637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0" cy="546020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3" cy="4298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3659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2.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2.jpe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image" Target="../media/image2.jpeg"/><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95288" y="1196975"/>
            <a:ext cx="8291512" cy="7921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95288" y="2133600"/>
            <a:ext cx="8291512" cy="3992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8DE08D5-14EC-483C-9FDC-FAA2107F912C}" type="datetimeFigureOut">
              <a:rPr lang="en-US"/>
              <a:pPr>
                <a:defRPr/>
              </a:pPr>
              <a:t>1/17/2018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87A3C00E-8954-4820-9BAE-56FB4F8A5B80}" type="slidenum">
              <a:rPr lang="en-US"/>
              <a:pPr>
                <a:defRPr/>
              </a:pPr>
              <a:t>‹N›</a:t>
            </a:fld>
            <a:endParaRPr lang="en-US"/>
          </a:p>
        </p:txBody>
      </p:sp>
      <p:pic>
        <p:nvPicPr>
          <p:cNvPr id="3" name="Picture 2"/>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2028" y="0"/>
            <a:ext cx="9139943" cy="6858000"/>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72" r:id="rId10"/>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028" y="0"/>
            <a:ext cx="9139943" cy="6858000"/>
          </a:xfrm>
          <a:prstGeom prst="rect">
            <a:avLst/>
          </a:prstGeom>
        </p:spPr>
      </p:pic>
      <p:sp>
        <p:nvSpPr>
          <p:cNvPr id="1026" name="Title Placeholder 1"/>
          <p:cNvSpPr>
            <a:spLocks noGrp="1"/>
          </p:cNvSpPr>
          <p:nvPr>
            <p:ph type="title"/>
          </p:nvPr>
        </p:nvSpPr>
        <p:spPr bwMode="auto">
          <a:xfrm>
            <a:off x="408112" y="600981"/>
            <a:ext cx="829151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de-DE"/>
              <a:t>Click to edit Master title style</a:t>
            </a:r>
          </a:p>
        </p:txBody>
      </p:sp>
      <p:sp>
        <p:nvSpPr>
          <p:cNvPr id="1027" name="Text Placeholder 2"/>
          <p:cNvSpPr>
            <a:spLocks noGrp="1"/>
          </p:cNvSpPr>
          <p:nvPr>
            <p:ph type="body" idx="1"/>
          </p:nvPr>
        </p:nvSpPr>
        <p:spPr bwMode="auto">
          <a:xfrm>
            <a:off x="395288" y="1628800"/>
            <a:ext cx="8291512" cy="403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de-DE" dirty="0"/>
              <a:t>Click to edit Master text styles</a:t>
            </a:r>
          </a:p>
          <a:p>
            <a:pPr lvl="1"/>
            <a:r>
              <a:rPr lang="en-US" altLang="de-DE" dirty="0"/>
              <a:t>Second level</a:t>
            </a:r>
          </a:p>
          <a:p>
            <a:pPr lvl="2"/>
            <a:r>
              <a:rPr lang="en-US" altLang="de-DE" dirty="0"/>
              <a:t>Third level</a:t>
            </a:r>
          </a:p>
          <a:p>
            <a:pPr lvl="3"/>
            <a:r>
              <a:rPr lang="en-US" altLang="de-DE" dirty="0"/>
              <a:t>Fourth level</a:t>
            </a:r>
          </a:p>
          <a:p>
            <a:pPr lvl="4"/>
            <a:r>
              <a:rPr lang="en-US" altLang="de-DE"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A5ACC06-80A5-49DA-967D-E0C3A2A3D4F5}" type="slidenum">
              <a:rPr lang="en-US">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127966033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028" y="0"/>
            <a:ext cx="9139943" cy="6858000"/>
          </a:xfrm>
          <a:prstGeom prst="rect">
            <a:avLst/>
          </a:prstGeom>
        </p:spPr>
      </p:pic>
      <p:sp>
        <p:nvSpPr>
          <p:cNvPr id="1026" name="Title Placeholder 1"/>
          <p:cNvSpPr>
            <a:spLocks noGrp="1"/>
          </p:cNvSpPr>
          <p:nvPr>
            <p:ph type="title"/>
          </p:nvPr>
        </p:nvSpPr>
        <p:spPr bwMode="auto">
          <a:xfrm>
            <a:off x="408112" y="600981"/>
            <a:ext cx="829151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de-DE"/>
              <a:t>Click to edit Master title style</a:t>
            </a:r>
          </a:p>
        </p:txBody>
      </p:sp>
      <p:sp>
        <p:nvSpPr>
          <p:cNvPr id="1027" name="Text Placeholder 2"/>
          <p:cNvSpPr>
            <a:spLocks noGrp="1"/>
          </p:cNvSpPr>
          <p:nvPr>
            <p:ph type="body" idx="1"/>
          </p:nvPr>
        </p:nvSpPr>
        <p:spPr bwMode="auto">
          <a:xfrm>
            <a:off x="395288" y="1628800"/>
            <a:ext cx="8291512" cy="403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de-DE" dirty="0"/>
              <a:t>Click to edit Master text styles</a:t>
            </a:r>
          </a:p>
          <a:p>
            <a:pPr lvl="1"/>
            <a:r>
              <a:rPr lang="en-US" altLang="de-DE" dirty="0"/>
              <a:t>Second level</a:t>
            </a:r>
          </a:p>
          <a:p>
            <a:pPr lvl="2"/>
            <a:r>
              <a:rPr lang="en-US" altLang="de-DE" dirty="0"/>
              <a:t>Third level</a:t>
            </a:r>
          </a:p>
          <a:p>
            <a:pPr lvl="3"/>
            <a:r>
              <a:rPr lang="en-US" altLang="de-DE" dirty="0"/>
              <a:t>Fourth level</a:t>
            </a:r>
          </a:p>
          <a:p>
            <a:pPr lvl="4"/>
            <a:r>
              <a:rPr lang="en-US" altLang="de-DE"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A5ACC06-80A5-49DA-967D-E0C3A2A3D4F5}" type="slidenum">
              <a:rPr lang="en-US">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36341204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028" y="0"/>
            <a:ext cx="9139943" cy="6858000"/>
          </a:xfrm>
          <a:prstGeom prst="rect">
            <a:avLst/>
          </a:prstGeom>
        </p:spPr>
      </p:pic>
      <p:sp>
        <p:nvSpPr>
          <p:cNvPr id="1026" name="Title Placeholder 1"/>
          <p:cNvSpPr>
            <a:spLocks noGrp="1"/>
          </p:cNvSpPr>
          <p:nvPr>
            <p:ph type="title"/>
          </p:nvPr>
        </p:nvSpPr>
        <p:spPr bwMode="auto">
          <a:xfrm>
            <a:off x="408112" y="600981"/>
            <a:ext cx="829151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de-DE"/>
              <a:t>Click to edit Master title style</a:t>
            </a:r>
          </a:p>
        </p:txBody>
      </p:sp>
      <p:sp>
        <p:nvSpPr>
          <p:cNvPr id="1027" name="Text Placeholder 2"/>
          <p:cNvSpPr>
            <a:spLocks noGrp="1"/>
          </p:cNvSpPr>
          <p:nvPr>
            <p:ph type="body" idx="1"/>
          </p:nvPr>
        </p:nvSpPr>
        <p:spPr bwMode="auto">
          <a:xfrm>
            <a:off x="395288" y="1628800"/>
            <a:ext cx="8291512" cy="403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de-DE" dirty="0"/>
              <a:t>Click to edit Master text styles</a:t>
            </a:r>
          </a:p>
          <a:p>
            <a:pPr lvl="1"/>
            <a:r>
              <a:rPr lang="en-US" altLang="de-DE" dirty="0"/>
              <a:t>Second level</a:t>
            </a:r>
          </a:p>
          <a:p>
            <a:pPr lvl="2"/>
            <a:r>
              <a:rPr lang="en-US" altLang="de-DE" dirty="0"/>
              <a:t>Third level</a:t>
            </a:r>
          </a:p>
          <a:p>
            <a:pPr lvl="3"/>
            <a:r>
              <a:rPr lang="en-US" altLang="de-DE" dirty="0"/>
              <a:t>Fourth level</a:t>
            </a:r>
          </a:p>
          <a:p>
            <a:pPr lvl="4"/>
            <a:r>
              <a:rPr lang="en-US" altLang="de-DE" dirty="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A5ACC06-80A5-49DA-967D-E0C3A2A3D4F5}" type="slidenum">
              <a:rPr lang="en-US">
                <a:solidFill>
                  <a:prstClr val="black">
                    <a:tint val="75000"/>
                  </a:prstClr>
                </a:solidFill>
              </a:rPr>
              <a:pPr>
                <a:defRPr/>
              </a:pPr>
              <a:t>‹N›</a:t>
            </a:fld>
            <a:endParaRPr lang="en-US">
              <a:solidFill>
                <a:prstClr val="black">
                  <a:tint val="75000"/>
                </a:prstClr>
              </a:solidFill>
            </a:endParaRPr>
          </a:p>
        </p:txBody>
      </p:sp>
    </p:spTree>
    <p:extLst>
      <p:ext uri="{BB962C8B-B14F-4D97-AF65-F5344CB8AC3E}">
        <p14:creationId xmlns:p14="http://schemas.microsoft.com/office/powerpoint/2010/main" val="3030554893"/>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3BC62C1-CAC4-4365-8B21-CE8FDFF6E9A7}"/>
              </a:ext>
            </a:extLst>
          </p:cNvPr>
          <p:cNvSpPr>
            <a:spLocks noGrp="1"/>
          </p:cNvSpPr>
          <p:nvPr>
            <p:ph type="title"/>
          </p:nvPr>
        </p:nvSpPr>
        <p:spPr>
          <a:xfrm>
            <a:off x="426244" y="1916832"/>
            <a:ext cx="8291512" cy="792163"/>
          </a:xfrm>
        </p:spPr>
        <p:txBody>
          <a:bodyPr/>
          <a:lstStyle/>
          <a:p>
            <a:r>
              <a:rPr lang="fr-FR" b="1" dirty="0">
                <a:solidFill>
                  <a:srgbClr val="002060"/>
                </a:solidFill>
              </a:rPr>
              <a:t>Groupe de réflexion: Parcours d’apprentissage des langues</a:t>
            </a:r>
            <a:br>
              <a:rPr lang="fr-FR" b="1" dirty="0">
                <a:solidFill>
                  <a:srgbClr val="002060"/>
                </a:solidFill>
              </a:rPr>
            </a:br>
            <a:endParaRPr lang="fr-FR" dirty="0">
              <a:solidFill>
                <a:srgbClr val="002060"/>
              </a:solidFill>
            </a:endParaRPr>
          </a:p>
        </p:txBody>
      </p:sp>
      <p:sp>
        <p:nvSpPr>
          <p:cNvPr id="5" name="ZoneTexte 4">
            <a:extLst>
              <a:ext uri="{FF2B5EF4-FFF2-40B4-BE49-F238E27FC236}">
                <a16:creationId xmlns:a16="http://schemas.microsoft.com/office/drawing/2014/main" id="{1002D28C-063F-4E5F-BBBC-1AC722AC165C}"/>
              </a:ext>
            </a:extLst>
          </p:cNvPr>
          <p:cNvSpPr txBox="1"/>
          <p:nvPr/>
        </p:nvSpPr>
        <p:spPr>
          <a:xfrm>
            <a:off x="2123728" y="3068960"/>
            <a:ext cx="5261377" cy="523220"/>
          </a:xfrm>
          <a:prstGeom prst="rect">
            <a:avLst/>
          </a:prstGeom>
          <a:noFill/>
        </p:spPr>
        <p:txBody>
          <a:bodyPr wrap="none" rtlCol="0">
            <a:spAutoFit/>
          </a:bodyPr>
          <a:lstStyle/>
          <a:p>
            <a:r>
              <a:rPr lang="it-IT" sz="2800" b="1" dirty="0">
                <a:solidFill>
                  <a:srgbClr val="002060"/>
                </a:solidFill>
              </a:rPr>
              <a:t>Graz, </a:t>
            </a:r>
            <a:r>
              <a:rPr lang="it-IT" sz="2800" b="1" dirty="0" err="1">
                <a:solidFill>
                  <a:srgbClr val="002060"/>
                </a:solidFill>
              </a:rPr>
              <a:t>les</a:t>
            </a:r>
            <a:r>
              <a:rPr lang="it-IT" sz="2800" b="1" dirty="0">
                <a:solidFill>
                  <a:srgbClr val="002060"/>
                </a:solidFill>
              </a:rPr>
              <a:t> 18 et 19 </a:t>
            </a:r>
            <a:r>
              <a:rPr lang="it-IT" sz="2800" b="1" dirty="0" err="1">
                <a:solidFill>
                  <a:srgbClr val="002060"/>
                </a:solidFill>
              </a:rPr>
              <a:t>janvier</a:t>
            </a:r>
            <a:r>
              <a:rPr lang="it-IT" sz="2800" b="1" dirty="0">
                <a:solidFill>
                  <a:srgbClr val="002060"/>
                </a:solidFill>
              </a:rPr>
              <a:t> 2018</a:t>
            </a:r>
            <a:endParaRPr lang="fr-FR" sz="2800" b="1" dirty="0">
              <a:solidFill>
                <a:srgbClr val="002060"/>
              </a:solidFill>
            </a:endParaRPr>
          </a:p>
        </p:txBody>
      </p:sp>
    </p:spTree>
    <p:extLst>
      <p:ext uri="{BB962C8B-B14F-4D97-AF65-F5344CB8AC3E}">
        <p14:creationId xmlns:p14="http://schemas.microsoft.com/office/powerpoint/2010/main" val="236425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00852B7C-07F8-4F30-991C-6D676DB4B365}"/>
              </a:ext>
            </a:extLst>
          </p:cNvPr>
          <p:cNvSpPr>
            <a:spLocks noGrp="1"/>
          </p:cNvSpPr>
          <p:nvPr>
            <p:ph type="title"/>
          </p:nvPr>
        </p:nvSpPr>
        <p:spPr>
          <a:xfrm>
            <a:off x="852488" y="260648"/>
            <a:ext cx="8291512" cy="792163"/>
          </a:xfrm>
        </p:spPr>
        <p:txBody>
          <a:bodyPr/>
          <a:lstStyle/>
          <a:p>
            <a:r>
              <a:rPr lang="it-IT" dirty="0" err="1"/>
              <a:t>Objectifs</a:t>
            </a:r>
            <a:r>
              <a:rPr lang="it-IT" dirty="0"/>
              <a:t> </a:t>
            </a:r>
            <a:r>
              <a:rPr lang="it-IT" dirty="0" err="1"/>
              <a:t>du</a:t>
            </a:r>
            <a:r>
              <a:rPr lang="it-IT" dirty="0"/>
              <a:t> </a:t>
            </a:r>
            <a:r>
              <a:rPr lang="it-IT" dirty="0" err="1"/>
              <a:t>groupe</a:t>
            </a:r>
            <a:r>
              <a:rPr lang="it-IT" dirty="0"/>
              <a:t> de </a:t>
            </a:r>
            <a:r>
              <a:rPr lang="it-IT" dirty="0" err="1"/>
              <a:t>réflexion</a:t>
            </a:r>
            <a:endParaRPr lang="it-IT" dirty="0"/>
          </a:p>
        </p:txBody>
      </p:sp>
      <p:sp>
        <p:nvSpPr>
          <p:cNvPr id="7" name="Segnaposto contenuto 6">
            <a:extLst>
              <a:ext uri="{FF2B5EF4-FFF2-40B4-BE49-F238E27FC236}">
                <a16:creationId xmlns:a16="http://schemas.microsoft.com/office/drawing/2014/main" id="{ED2417C1-2544-426D-AA9F-03F68FA34A3A}"/>
              </a:ext>
            </a:extLst>
          </p:cNvPr>
          <p:cNvSpPr>
            <a:spLocks noGrp="1"/>
          </p:cNvSpPr>
          <p:nvPr>
            <p:ph idx="1"/>
          </p:nvPr>
        </p:nvSpPr>
        <p:spPr>
          <a:xfrm>
            <a:off x="426244" y="1196752"/>
            <a:ext cx="8291512" cy="4104457"/>
          </a:xfrm>
        </p:spPr>
        <p:txBody>
          <a:bodyPr/>
          <a:lstStyle/>
          <a:p>
            <a:r>
              <a:rPr lang="fr-FR" sz="2800" dirty="0"/>
              <a:t>rassembler des experts de l’enseignement des langues de toute l’Europe et au-delà </a:t>
            </a:r>
          </a:p>
          <a:p>
            <a:pPr marL="0" indent="0">
              <a:buNone/>
            </a:pPr>
            <a:endParaRPr lang="fr-FR" sz="800" dirty="0"/>
          </a:p>
          <a:p>
            <a:pPr marL="0" indent="0">
              <a:buNone/>
            </a:pPr>
            <a:r>
              <a:rPr lang="fr-FR" sz="2800" dirty="0"/>
              <a:t>POUR</a:t>
            </a:r>
          </a:p>
          <a:p>
            <a:pPr marL="0" indent="0">
              <a:buNone/>
            </a:pPr>
            <a:endParaRPr lang="fr-FR" sz="800" dirty="0"/>
          </a:p>
          <a:p>
            <a:r>
              <a:rPr lang="fr-FR" sz="2800" dirty="0"/>
              <a:t>discuter des parcours d’apprentissage des langues dans les écoles</a:t>
            </a:r>
          </a:p>
          <a:p>
            <a:r>
              <a:rPr lang="fr-FR" sz="2800" dirty="0"/>
              <a:t>examiner ce qui se fait déjà, les outils existants et ce qui reste à faire pour répondre aux besoins individuels des différents apprenants</a:t>
            </a:r>
            <a:endParaRPr lang="it-IT" sz="2800" dirty="0"/>
          </a:p>
        </p:txBody>
      </p:sp>
    </p:spTree>
    <p:extLst>
      <p:ext uri="{BB962C8B-B14F-4D97-AF65-F5344CB8AC3E}">
        <p14:creationId xmlns:p14="http://schemas.microsoft.com/office/powerpoint/2010/main" val="4072165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solidFill>
                  <a:prstClr val="black">
                    <a:tint val="75000"/>
                  </a:prstClr>
                </a:solidFill>
              </a:rPr>
              <a:pPr/>
              <a:t>3</a:t>
            </a:fld>
            <a:endParaRPr lang="en-US">
              <a:solidFill>
                <a:prstClr val="black">
                  <a:tint val="75000"/>
                </a:prstClr>
              </a:solidFill>
            </a:endParaRPr>
          </a:p>
        </p:txBody>
      </p:sp>
      <p:sp>
        <p:nvSpPr>
          <p:cNvPr id="7" name="Rectangle 6"/>
          <p:cNvSpPr/>
          <p:nvPr/>
        </p:nvSpPr>
        <p:spPr>
          <a:xfrm>
            <a:off x="4540326" y="1413436"/>
            <a:ext cx="3066403" cy="1224001"/>
          </a:xfrm>
          <a:prstGeom prst="rect">
            <a:avLst/>
          </a:prstGeom>
        </p:spPr>
        <p:txBody>
          <a:bodyPr wrap="square">
            <a:spAutoFit/>
          </a:bodyPr>
          <a:lstStyle/>
          <a:p>
            <a:pPr lvl="0" algn="ctr"/>
            <a:r>
              <a:rPr lang="de-DE" altLang="de-DE" sz="1600" b="1" dirty="0">
                <a:solidFill>
                  <a:schemeClr val="bg1"/>
                </a:solidFill>
                <a:latin typeface="Arial" panose="020B0604020202020204" pitchFamily="34" charset="0"/>
                <a:ea typeface="Verdana" panose="020B0604030504040204" pitchFamily="34" charset="0"/>
                <a:cs typeface="Arial" panose="020B0604020202020204" pitchFamily="34" charset="0"/>
              </a:rPr>
              <a:t>Mission </a:t>
            </a:r>
          </a:p>
          <a:p>
            <a:pPr lvl="0" algn="ctr"/>
            <a:r>
              <a:rPr lang="fr-FR" altLang="de-DE" sz="1400" dirty="0">
                <a:solidFill>
                  <a:schemeClr val="bg1"/>
                </a:solidFill>
                <a:latin typeface="Arial" panose="020B0604020202020204" pitchFamily="34" charset="0"/>
                <a:ea typeface="Verdana" panose="020B0604030504040204" pitchFamily="34" charset="0"/>
                <a:cs typeface="Arial" panose="020B0604020202020204" pitchFamily="34" charset="0"/>
              </a:rPr>
              <a:t>l’innovation dans l’enseignement et l’apprentissage des langues ; </a:t>
            </a:r>
            <a:br>
              <a:rPr lang="fr-FR" altLang="de-DE" sz="1400" dirty="0">
                <a:solidFill>
                  <a:schemeClr val="bg1"/>
                </a:solidFill>
                <a:latin typeface="Arial" panose="020B0604020202020204" pitchFamily="34" charset="0"/>
                <a:ea typeface="Verdana" panose="020B0604030504040204" pitchFamily="34" charset="0"/>
                <a:cs typeface="Arial" panose="020B0604020202020204" pitchFamily="34" charset="0"/>
              </a:rPr>
            </a:br>
            <a:r>
              <a:rPr lang="fr-FR" altLang="de-DE" sz="1400" dirty="0" err="1">
                <a:solidFill>
                  <a:schemeClr val="bg1"/>
                </a:solidFill>
                <a:latin typeface="Arial" panose="020B0604020202020204" pitchFamily="34" charset="0"/>
                <a:ea typeface="Verdana" panose="020B0604030504040204" pitchFamily="34" charset="0"/>
                <a:cs typeface="Arial" panose="020B0604020202020204" pitchFamily="34" charset="0"/>
              </a:rPr>
              <a:t>ise</a:t>
            </a:r>
            <a:r>
              <a:rPr lang="fr-FR" altLang="de-DE" sz="1400" dirty="0">
                <a:solidFill>
                  <a:schemeClr val="bg1"/>
                </a:solidFill>
                <a:latin typeface="Arial" panose="020B0604020202020204" pitchFamily="34" charset="0"/>
                <a:ea typeface="Verdana" panose="020B0604030504040204" pitchFamily="34" charset="0"/>
                <a:cs typeface="Arial" panose="020B0604020202020204" pitchFamily="34" charset="0"/>
              </a:rPr>
              <a:t> en œuvre de politiques éducatives linguistiques efficaces</a:t>
            </a:r>
          </a:p>
        </p:txBody>
      </p:sp>
      <p:sp>
        <p:nvSpPr>
          <p:cNvPr id="3" name="Rettangolo 2">
            <a:extLst>
              <a:ext uri="{FF2B5EF4-FFF2-40B4-BE49-F238E27FC236}">
                <a16:creationId xmlns:a16="http://schemas.microsoft.com/office/drawing/2014/main" id="{265546F1-0C72-494E-99C2-D345F5B8B6FA}"/>
              </a:ext>
            </a:extLst>
          </p:cNvPr>
          <p:cNvSpPr/>
          <p:nvPr/>
        </p:nvSpPr>
        <p:spPr>
          <a:xfrm>
            <a:off x="291854" y="769939"/>
            <a:ext cx="8496943" cy="4783682"/>
          </a:xfrm>
          <a:prstGeom prst="rect">
            <a:avLst/>
          </a:prstGeom>
        </p:spPr>
        <p:txBody>
          <a:bodyPr wrap="square">
            <a:spAutoFit/>
          </a:bodyPr>
          <a:lstStyle/>
          <a:p>
            <a:pPr marL="457200">
              <a:lnSpc>
                <a:spcPct val="107000"/>
              </a:lnSpc>
              <a:spcAft>
                <a:spcPts val="800"/>
              </a:spcAft>
            </a:pPr>
            <a:r>
              <a:rPr lang="fr-FR" sz="2800" dirty="0">
                <a:latin typeface="Calibri" panose="020F0502020204030204" pitchFamily="34" charset="0"/>
                <a:ea typeface="Calibri" panose="020F0502020204030204" pitchFamily="34" charset="0"/>
                <a:cs typeface="Times New Roman" panose="02020603050405020304" pitchFamily="18" charset="0"/>
              </a:rPr>
              <a:t>émettre des </a:t>
            </a:r>
            <a:r>
              <a:rPr lang="fr-FR" sz="2800" dirty="0">
                <a:solidFill>
                  <a:srgbClr val="C00000"/>
                </a:solidFill>
                <a:latin typeface="Calibri" panose="020F0502020204030204" pitchFamily="34" charset="0"/>
                <a:ea typeface="Calibri" panose="020F0502020204030204" pitchFamily="34" charset="0"/>
                <a:cs typeface="Times New Roman" panose="02020603050405020304" pitchFamily="18" charset="0"/>
              </a:rPr>
              <a:t>recommandations</a:t>
            </a:r>
            <a:r>
              <a:rPr lang="fr-FR" sz="2800" dirty="0">
                <a:latin typeface="Calibri" panose="020F0502020204030204" pitchFamily="34" charset="0"/>
                <a:ea typeface="Calibri" panose="020F0502020204030204" pitchFamily="34" charset="0"/>
                <a:cs typeface="Times New Roman" panose="02020603050405020304" pitchFamily="18" charset="0"/>
              </a:rPr>
              <a:t> quant à la façon dont le CELV pourrait réaliser les idées évoquées lors de la réunion et cela sous des formes variées : </a:t>
            </a:r>
          </a:p>
          <a:p>
            <a:pPr marL="914400" indent="-457200">
              <a:spcAft>
                <a:spcPts val="800"/>
              </a:spcAft>
              <a:buFontTx/>
              <a:buChar char="-"/>
            </a:pPr>
            <a:r>
              <a:rPr lang="fr-FR" sz="2400" dirty="0">
                <a:latin typeface="Calibri" panose="020F0502020204030204" pitchFamily="34" charset="0"/>
                <a:ea typeface="Calibri" panose="020F0502020204030204" pitchFamily="34" charset="0"/>
                <a:cs typeface="Times New Roman" panose="02020603050405020304" pitchFamily="18" charset="0"/>
              </a:rPr>
              <a:t>des événements (un colloque, une conférence, des webinars, …)</a:t>
            </a:r>
          </a:p>
          <a:p>
            <a:pPr marL="914400" indent="-457200">
              <a:spcAft>
                <a:spcPts val="800"/>
              </a:spcAft>
              <a:buFontTx/>
              <a:buChar char="-"/>
            </a:pPr>
            <a:r>
              <a:rPr lang="fr-FR" sz="2400" dirty="0">
                <a:latin typeface="Calibri" panose="020F0502020204030204" pitchFamily="34" charset="0"/>
                <a:ea typeface="Calibri" panose="020F0502020204030204" pitchFamily="34" charset="0"/>
                <a:cs typeface="Times New Roman" panose="02020603050405020304" pitchFamily="18" charset="0"/>
              </a:rPr>
              <a:t>un site Web, … </a:t>
            </a:r>
          </a:p>
          <a:p>
            <a:pPr marL="914400" indent="-457200">
              <a:spcAft>
                <a:spcPts val="800"/>
              </a:spcAft>
              <a:buFontTx/>
              <a:buChar char="-"/>
            </a:pPr>
            <a:r>
              <a:rPr lang="fr-FR" sz="2400" dirty="0">
                <a:latin typeface="Calibri" panose="020F0502020204030204" pitchFamily="34" charset="0"/>
                <a:ea typeface="Calibri" panose="020F0502020204030204" pitchFamily="34" charset="0"/>
                <a:cs typeface="Times New Roman" panose="02020603050405020304" pitchFamily="18" charset="0"/>
              </a:rPr>
              <a:t>ou tout autre idée que le groupe de réflexion pourra suggérer</a:t>
            </a:r>
          </a:p>
          <a:p>
            <a:pPr marL="457200">
              <a:lnSpc>
                <a:spcPct val="107000"/>
              </a:lnSpc>
              <a:spcAft>
                <a:spcPts val="800"/>
              </a:spcAft>
            </a:pPr>
            <a:r>
              <a:rPr lang="fr-FR" sz="2800" dirty="0">
                <a:latin typeface="Calibri" panose="020F0502020204030204" pitchFamily="34" charset="0"/>
                <a:ea typeface="Calibri" panose="020F0502020204030204" pitchFamily="34" charset="0"/>
                <a:cs typeface="Times New Roman" panose="02020603050405020304" pitchFamily="18" charset="0"/>
              </a:rPr>
              <a:t>spécifiquement dédiés aux questions évoquées afin de diffuser des ressources et des informations</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71562651-91A0-4BB1-8C10-2FCAE07693E8}"/>
              </a:ext>
            </a:extLst>
          </p:cNvPr>
          <p:cNvSpPr txBox="1"/>
          <p:nvPr/>
        </p:nvSpPr>
        <p:spPr>
          <a:xfrm>
            <a:off x="3196106" y="185164"/>
            <a:ext cx="5511445" cy="584775"/>
          </a:xfrm>
          <a:prstGeom prst="rect">
            <a:avLst/>
          </a:prstGeom>
          <a:noFill/>
        </p:spPr>
        <p:txBody>
          <a:bodyPr wrap="none" rtlCol="0">
            <a:spAutoFit/>
          </a:bodyPr>
          <a:lstStyle/>
          <a:p>
            <a:r>
              <a:rPr lang="it-IT" sz="3200" dirty="0" err="1"/>
              <a:t>Tâche</a:t>
            </a:r>
            <a:r>
              <a:rPr lang="it-IT" sz="3200" dirty="0"/>
              <a:t> </a:t>
            </a:r>
            <a:r>
              <a:rPr lang="it-IT" sz="3200" dirty="0" err="1"/>
              <a:t>du</a:t>
            </a:r>
            <a:r>
              <a:rPr lang="it-IT" sz="3200" dirty="0"/>
              <a:t> </a:t>
            </a:r>
            <a:r>
              <a:rPr lang="it-IT" sz="3200" dirty="0" err="1"/>
              <a:t>groupe</a:t>
            </a:r>
            <a:r>
              <a:rPr lang="it-IT" sz="3200" dirty="0"/>
              <a:t> de </a:t>
            </a:r>
            <a:r>
              <a:rPr lang="it-IT" sz="3200" dirty="0" err="1"/>
              <a:t>réflexion</a:t>
            </a:r>
            <a:endParaRPr lang="it-IT" sz="3200" dirty="0"/>
          </a:p>
        </p:txBody>
      </p:sp>
    </p:spTree>
    <p:extLst>
      <p:ext uri="{BB962C8B-B14F-4D97-AF65-F5344CB8AC3E}">
        <p14:creationId xmlns:p14="http://schemas.microsoft.com/office/powerpoint/2010/main" val="1452814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7FC6874E-49B2-4CDD-88AA-EB92A176F1D5}"/>
              </a:ext>
            </a:extLst>
          </p:cNvPr>
          <p:cNvSpPr>
            <a:spLocks noGrp="1"/>
          </p:cNvSpPr>
          <p:nvPr>
            <p:ph type="title"/>
          </p:nvPr>
        </p:nvSpPr>
        <p:spPr>
          <a:xfrm>
            <a:off x="1547664" y="260648"/>
            <a:ext cx="8291512" cy="792163"/>
          </a:xfrm>
        </p:spPr>
        <p:txBody>
          <a:bodyPr/>
          <a:lstStyle/>
          <a:p>
            <a:r>
              <a:rPr lang="it-IT" dirty="0" err="1"/>
              <a:t>Thèmes</a:t>
            </a:r>
            <a:r>
              <a:rPr lang="it-IT" dirty="0"/>
              <a:t> à </a:t>
            </a:r>
            <a:r>
              <a:rPr lang="it-IT" dirty="0" err="1"/>
              <a:t>aborder</a:t>
            </a:r>
            <a:endParaRPr lang="it-IT" dirty="0"/>
          </a:p>
        </p:txBody>
      </p:sp>
      <p:sp>
        <p:nvSpPr>
          <p:cNvPr id="5" name="Rettangolo 4">
            <a:extLst>
              <a:ext uri="{FF2B5EF4-FFF2-40B4-BE49-F238E27FC236}">
                <a16:creationId xmlns:a16="http://schemas.microsoft.com/office/drawing/2014/main" id="{B32DB635-865B-469B-9BF9-B9C85ADEAEAA}"/>
              </a:ext>
            </a:extLst>
          </p:cNvPr>
          <p:cNvSpPr/>
          <p:nvPr/>
        </p:nvSpPr>
        <p:spPr>
          <a:xfrm>
            <a:off x="323528" y="1052811"/>
            <a:ext cx="8496944" cy="4324645"/>
          </a:xfrm>
          <a:prstGeom prst="rect">
            <a:avLst/>
          </a:prstGeom>
        </p:spPr>
        <p:txBody>
          <a:bodyPr wrap="square">
            <a:spAutoFit/>
          </a:bodyPr>
          <a:lstStyle/>
          <a:p>
            <a:pPr marL="342900" lvl="0" indent="-342900">
              <a:lnSpc>
                <a:spcPct val="107000"/>
              </a:lnSpc>
              <a:spcAft>
                <a:spcPts val="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L’apprentissage autonome par le biais de l’</a:t>
            </a:r>
            <a:r>
              <a:rPr lang="fr-FR" dirty="0" err="1">
                <a:latin typeface="Calibri" panose="020F0502020204030204" pitchFamily="34" charset="0"/>
                <a:ea typeface="Calibri" panose="020F0502020204030204" pitchFamily="34" charset="0"/>
                <a:cs typeface="Times New Roman" panose="02020603050405020304" pitchFamily="18" charset="0"/>
              </a:rPr>
              <a:t>auto-réflexion</a:t>
            </a:r>
            <a:r>
              <a:rPr lang="fr-FR" dirty="0">
                <a:latin typeface="Calibri" panose="020F0502020204030204" pitchFamily="34" charset="0"/>
                <a:ea typeface="Calibri" panose="020F0502020204030204" pitchFamily="34" charset="0"/>
                <a:cs typeface="Times New Roman" panose="02020603050405020304" pitchFamily="18" charset="0"/>
              </a:rPr>
              <a:t> et de l’auto-évaluation (y compris le rôle du Portfolio européen des langues)</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Reconnaissance des acquis; valorisation, réutilisation et expansion des répertoires linguistiques existants des apprenants dans le cadre du processus d’apprentissage des langues</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Le rôle de l’évaluation formative</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Le rôle de l’apprentissage interculturel dans l’éducation pour la démocratie et la citoyenneté</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La continuité de l’apprentissage en termes de contenu d’apprentissage, de méthode d’apprentissage, de rythme d’apprentissage et de sensibilisation à l’apprentissage des langues à différents stades du processus éducatif </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La disponibilité et la diversité des expériences d’apprentissage des langues (voir les lignes directrices du curriculum) dans les écoles tout comme hors du cadre éducatif</a:t>
            </a:r>
          </a:p>
          <a:p>
            <a:pPr marL="342900" lvl="0" indent="-342900">
              <a:lnSpc>
                <a:spcPct val="107000"/>
              </a:lnSpc>
              <a:spcAft>
                <a:spcPts val="800"/>
              </a:spcAft>
              <a:buFont typeface="Symbol" panose="05050102010706020507" pitchFamily="18" charset="2"/>
              <a:buChar char=""/>
            </a:pPr>
            <a:r>
              <a:rPr lang="fr-FR" dirty="0">
                <a:latin typeface="Calibri" panose="020F0502020204030204" pitchFamily="34" charset="0"/>
                <a:ea typeface="Calibri" panose="020F0502020204030204" pitchFamily="34" charset="0"/>
                <a:cs typeface="Times New Roman" panose="02020603050405020304" pitchFamily="18" charset="0"/>
              </a:rPr>
              <a:t>Valoriser les langues et l’apprentissage des langues</a:t>
            </a:r>
            <a:endParaRPr lang="it-IT" dirty="0"/>
          </a:p>
        </p:txBody>
      </p:sp>
    </p:spTree>
    <p:extLst>
      <p:ext uri="{BB962C8B-B14F-4D97-AF65-F5344CB8AC3E}">
        <p14:creationId xmlns:p14="http://schemas.microsoft.com/office/powerpoint/2010/main" val="1242001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99F8DB44-9AA2-472B-A45B-CDE825FB14F6}"/>
              </a:ext>
            </a:extLst>
          </p:cNvPr>
          <p:cNvSpPr/>
          <p:nvPr/>
        </p:nvSpPr>
        <p:spPr>
          <a:xfrm>
            <a:off x="611560" y="2060848"/>
            <a:ext cx="8064896" cy="2858475"/>
          </a:xfrm>
          <a:prstGeom prst="rect">
            <a:avLst/>
          </a:prstGeom>
        </p:spPr>
        <p:txBody>
          <a:bodyPr wrap="square">
            <a:spAutoFit/>
          </a:bodyPr>
          <a:lstStyle/>
          <a:p>
            <a:pPr lvl="0">
              <a:lnSpc>
                <a:spcPct val="107000"/>
              </a:lnSpc>
              <a:spcAft>
                <a:spcPts val="800"/>
              </a:spcAft>
            </a:pPr>
            <a:r>
              <a:rPr lang="fr-FR" sz="2800" dirty="0">
                <a:latin typeface="Calibri" panose="020F0502020204030204" pitchFamily="34" charset="0"/>
                <a:ea typeface="Calibri" panose="020F0502020204030204" pitchFamily="34" charset="0"/>
                <a:cs typeface="Times New Roman" panose="02020603050405020304" pitchFamily="18" charset="0"/>
              </a:rPr>
              <a:t>Dans le cadre de </a:t>
            </a:r>
            <a:r>
              <a:rPr lang="fr-FR" sz="2800">
                <a:latin typeface="Calibri" panose="020F0502020204030204" pitchFamily="34" charset="0"/>
                <a:ea typeface="Calibri" panose="020F0502020204030204" pitchFamily="34" charset="0"/>
                <a:cs typeface="Times New Roman" panose="02020603050405020304" pitchFamily="18" charset="0"/>
              </a:rPr>
              <a:t>l’approche plurilingue </a:t>
            </a:r>
            <a:r>
              <a:rPr lang="fr-FR" sz="2800" dirty="0">
                <a:latin typeface="Calibri" panose="020F0502020204030204" pitchFamily="34" charset="0"/>
                <a:ea typeface="Calibri" panose="020F0502020204030204" pitchFamily="34" charset="0"/>
                <a:cs typeface="Times New Roman" panose="02020603050405020304" pitchFamily="18" charset="0"/>
              </a:rPr>
              <a:t>concept clé du Conseil de l’Europe, le groupe de réflexion tiendra compte des langues de scolarisation, mais mettra surtout l’accent sur les parcours favorisant la reconnaissance et l’apprentissage des langues étrangères, classiques, familiales et patrimoniales.</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B9717578-E1C3-4598-9EF7-F2A6A2BB4352}"/>
              </a:ext>
            </a:extLst>
          </p:cNvPr>
          <p:cNvSpPr txBox="1"/>
          <p:nvPr/>
        </p:nvSpPr>
        <p:spPr>
          <a:xfrm>
            <a:off x="5724128" y="764704"/>
            <a:ext cx="2191049" cy="646331"/>
          </a:xfrm>
          <a:prstGeom prst="rect">
            <a:avLst/>
          </a:prstGeom>
          <a:noFill/>
        </p:spPr>
        <p:txBody>
          <a:bodyPr wrap="none" rtlCol="0">
            <a:spAutoFit/>
          </a:bodyPr>
          <a:lstStyle/>
          <a:p>
            <a:r>
              <a:rPr lang="it-IT" sz="3600" dirty="0">
                <a:latin typeface="+mn-lt"/>
              </a:rPr>
              <a:t>PR</a:t>
            </a:r>
            <a:r>
              <a:rPr lang="it-IT" sz="3600" dirty="0">
                <a:solidFill>
                  <a:prstClr val="black"/>
                </a:solidFill>
                <a:latin typeface="Calibri"/>
              </a:rPr>
              <a:t>ÉCISION</a:t>
            </a:r>
            <a:endParaRPr lang="it-IT" sz="3600" dirty="0">
              <a:latin typeface="+mn-lt"/>
            </a:endParaRPr>
          </a:p>
        </p:txBody>
      </p:sp>
    </p:spTree>
    <p:extLst>
      <p:ext uri="{BB962C8B-B14F-4D97-AF65-F5344CB8AC3E}">
        <p14:creationId xmlns:p14="http://schemas.microsoft.com/office/powerpoint/2010/main" val="31728173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TotalTime>
  <Words>242</Words>
  <Application>Microsoft Office PowerPoint</Application>
  <PresentationFormat>Presentazione su schermo (4:3)</PresentationFormat>
  <Paragraphs>35</Paragraphs>
  <Slides>5</Slides>
  <Notes>3</Notes>
  <HiddenSlides>0</HiddenSlides>
  <MMClips>0</MMClips>
  <ScaleCrop>false</ScaleCrop>
  <HeadingPairs>
    <vt:vector size="6" baseType="variant">
      <vt:variant>
        <vt:lpstr>Caratteri utilizzati</vt:lpstr>
      </vt:variant>
      <vt:variant>
        <vt:i4>5</vt:i4>
      </vt:variant>
      <vt:variant>
        <vt:lpstr>Tema</vt:lpstr>
      </vt:variant>
      <vt:variant>
        <vt:i4>4</vt:i4>
      </vt:variant>
      <vt:variant>
        <vt:lpstr>Titoli diapositive</vt:lpstr>
      </vt:variant>
      <vt:variant>
        <vt:i4>5</vt:i4>
      </vt:variant>
    </vt:vector>
  </HeadingPairs>
  <TitlesOfParts>
    <vt:vector size="14" baseType="lpstr">
      <vt:lpstr>Arial</vt:lpstr>
      <vt:lpstr>Calibri</vt:lpstr>
      <vt:lpstr>Symbol</vt:lpstr>
      <vt:lpstr>Times New Roman</vt:lpstr>
      <vt:lpstr>Verdana</vt:lpstr>
      <vt:lpstr>Office Theme</vt:lpstr>
      <vt:lpstr>7_Office Theme</vt:lpstr>
      <vt:lpstr>2_Office Theme</vt:lpstr>
      <vt:lpstr>3_Office Theme</vt:lpstr>
      <vt:lpstr>Groupe de réflexion: Parcours d’apprentissage des langues </vt:lpstr>
      <vt:lpstr>Objectifs du groupe de réflexion</vt:lpstr>
      <vt:lpstr>Presentazione standard di PowerPoint</vt:lpstr>
      <vt:lpstr>Thèmes à aborder</vt:lpstr>
      <vt:lpstr>Presentazione standard di PowerPoint</vt:lpstr>
    </vt:vector>
  </TitlesOfParts>
  <Company>ECML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Christian</dc:creator>
  <cp:lastModifiedBy>Marisa Cavalli</cp:lastModifiedBy>
  <cp:revision>734</cp:revision>
  <cp:lastPrinted>2017-08-16T08:21:04Z</cp:lastPrinted>
  <dcterms:created xsi:type="dcterms:W3CDTF">2011-11-11T11:03:57Z</dcterms:created>
  <dcterms:modified xsi:type="dcterms:W3CDTF">2018-01-17T19:44:09Z</dcterms:modified>
</cp:coreProperties>
</file>